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842" r:id="rId2"/>
    <p:sldId id="283" r:id="rId3"/>
    <p:sldId id="836" r:id="rId4"/>
    <p:sldId id="844" r:id="rId5"/>
    <p:sldId id="847" r:id="rId6"/>
    <p:sldId id="858" r:id="rId7"/>
    <p:sldId id="859" r:id="rId8"/>
    <p:sldId id="846" r:id="rId9"/>
    <p:sldId id="849" r:id="rId10"/>
    <p:sldId id="850" r:id="rId11"/>
    <p:sldId id="851" r:id="rId12"/>
    <p:sldId id="853" r:id="rId13"/>
    <p:sldId id="854" r:id="rId14"/>
    <p:sldId id="855" r:id="rId15"/>
    <p:sldId id="857" r:id="rId16"/>
    <p:sldId id="856" r:id="rId17"/>
  </p:sldIdLst>
  <p:sldSz cx="12192000" cy="6858000"/>
  <p:notesSz cx="10018713" cy="68881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2" userDrawn="1">
          <p15:clr>
            <a:srgbClr val="A4A3A4"/>
          </p15:clr>
        </p15:guide>
        <p15:guide id="2" pos="3370" userDrawn="1">
          <p15:clr>
            <a:srgbClr val="A4A3A4"/>
          </p15:clr>
        </p15:guide>
        <p15:guide id="3" orient="horz" pos="2168" userDrawn="1">
          <p15:clr>
            <a:srgbClr val="A4A3A4"/>
          </p15:clr>
        </p15:guide>
        <p15:guide id="4" pos="3156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8" roundtripDataSignature="AMtx7mgW4abpamsqRZl/wa6W06AeEQ/kN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B75D7A-FE4A-4170-16ED-872DBB8C469A}" name="Zbigniew Rau" initials="ZR" userId="S-1-5-21-484763869-1078081533-839522115-5831" providerId="AD"/>
  <p188:author id="{FA5E57AA-D2E3-7B4E-3EC4-5E35C1353CC2}" name="Małgorzata Giela" initials="MG" userId="S::mgiela@um.zabrze.pl::fd02b9f7-b488-4854-b4ad-ba84ce0f5120" providerId="AD"/>
  <p188:author id="{8AD257D7-E624-3BC5-609E-C4178F8B13EE}" name="Angelika Czubak" initials="AC" userId="S::aczubak@um.zabrze.pl::886e7756-e89d-475d-b643-226a641da9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wid Wowra" initials="DW" lastIdx="1" clrIdx="0">
    <p:extLst>
      <p:ext uri="{19B8F6BF-5375-455C-9EA6-DF929625EA0E}">
        <p15:presenceInfo xmlns:p15="http://schemas.microsoft.com/office/powerpoint/2012/main" userId="S-1-5-21-484763869-1078081533-839522115-33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02"/>
        <p:guide pos="3370"/>
        <p:guide orient="horz" pos="2168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89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88" Type="http://customschemas.google.com/relationships/presentationmetadata" Target="meta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9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6" y="0"/>
            <a:ext cx="4341442" cy="34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4" y="0"/>
            <a:ext cx="4341442" cy="34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713038" y="517525"/>
            <a:ext cx="4592637" cy="2582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271881"/>
            <a:ext cx="8014970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6" y="6542559"/>
            <a:ext cx="4341442" cy="34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4" y="6542559"/>
            <a:ext cx="4341442" cy="34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b" anchorCtr="0">
            <a:noAutofit/>
          </a:bodyPr>
          <a:lstStyle/>
          <a:p>
            <a:pPr algn="r"/>
            <a:fld id="{00000000-1234-1234-1234-123412341234}" type="slidenum">
              <a:rPr lang="pl-PL" sz="1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pl-PL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1525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pl-PL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7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7525"/>
            <a:ext cx="4592637" cy="2582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1001872" y="3271881"/>
            <a:ext cx="8014970" cy="309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t" anchorCtr="0">
            <a:normAutofit/>
          </a:bodyPr>
          <a:lstStyle/>
          <a:p>
            <a:pPr marL="0" indent="0"/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5674954" y="6542559"/>
            <a:ext cx="4341442" cy="34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3" tIns="45752" rIns="91503" bIns="45752" anchor="b" anchorCtr="0">
            <a:noAutofit/>
          </a:bodyPr>
          <a:lstStyle/>
          <a:p>
            <a:pPr algn="r"/>
            <a:fld id="{00000000-1234-1234-1234-123412341234}" type="slidenum">
              <a:rPr lang="pl-PL"/>
              <a:pPr algn="r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551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Nagłówek sekcj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79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7BF969-D9B7-886C-766F-D897EA2E6F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31820" y="3429000"/>
            <a:ext cx="592836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Sprawozdanie z prac prezydentki miasta 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Zabrze </a:t>
            </a:r>
            <a:b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 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okresie międzysesyjnym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od 18 grudnia 2024 roku do 27 stycznia 2025 roku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A51AA67-9CE6-B7C5-13A9-A783570A6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018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B4DB1-91F2-31C8-95BD-591C8D5E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Aptos" panose="020B0004020202020204" pitchFamily="34" charset="0"/>
              </a:rPr>
              <a:t>Nowe miejsce funkcjonowania Zabrzańskiego Centrum Rozwoju Przedsiębiorczości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FA270E-D0C5-0BAA-34AE-ABED020A9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114300" indent="0" algn="just">
              <a:buNone/>
            </a:pPr>
            <a:r>
              <a:rPr lang="pl-PL" sz="2400" dirty="0">
                <a:solidFill>
                  <a:srgbClr val="333333"/>
                </a:solidFill>
                <a:latin typeface="Aptos" panose="020B0004020202020204" pitchFamily="34" charset="0"/>
              </a:rPr>
              <a:t>O</a:t>
            </a: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 14 stycznia 2025 r.: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przyjmowanie wniosków o wpis do Centralnej Ewidencji i Informacji </a:t>
            </a:r>
            <a:b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</a:b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o Działalności Gospodarczej,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potwierdzanie Profili Zaufanych,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wydawanie Zabrzańskiej Karty Mieszkańca,</a:t>
            </a:r>
          </a:p>
          <a:p>
            <a:pPr marL="114300" indent="0" algn="just">
              <a:buNone/>
            </a:pPr>
            <a:r>
              <a:rPr lang="pl-PL" sz="24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odbywa się w punkcie obsługi Zabrzańskiego Centrum Rozwoju Przedsiębiorczości, który mieści się przy ul. Wolności 286 (w dawnych Kasach Urzędu).</a:t>
            </a:r>
          </a:p>
          <a:p>
            <a:pPr marL="114300" indent="0" algn="just">
              <a:buNone/>
            </a:pP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142D1F-C84E-7953-5546-F96006A0DC9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5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C1710A1-238B-E2C5-1E1E-BC293614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78" y="284085"/>
            <a:ext cx="10972800" cy="893251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ptos" panose="020B0004020202020204" pitchFamily="34" charset="0"/>
              </a:rPr>
              <a:t>Nowy komendant zabrzańskiej policji</a:t>
            </a:r>
            <a:endParaRPr lang="pl-PL" sz="2800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377D88B-4329-5A68-D87B-C4866DFE5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830" y="1363769"/>
            <a:ext cx="9863091" cy="4525963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dirty="0">
                <a:latin typeface="Aptos" panose="020B0004020202020204" pitchFamily="34" charset="0"/>
              </a:rPr>
              <a:t>Młodszy Inspektor Grzegorz Kasprzyk jest absolwentem Górnośląskiej Wyższej Szkoły Pedagogicznej </a:t>
            </a:r>
            <a:br>
              <a:rPr lang="pl-PL" sz="1600" dirty="0">
                <a:latin typeface="Aptos" panose="020B0004020202020204" pitchFamily="34" charset="0"/>
              </a:rPr>
            </a:br>
            <a:r>
              <a:rPr lang="pl-PL" sz="1600" dirty="0">
                <a:latin typeface="Aptos" panose="020B0004020202020204" pitchFamily="34" charset="0"/>
              </a:rPr>
              <a:t>w Mysłowicach oraz Wyższej Szkoły Policji w Szczytnie. Służbę w Policji rozpoczął 15 lutego 1994 roku jako aplikant w Komisariacie Policji w Knurowie. Od samego początku był związany z ogniwem patrolowo-interwencyjnym tamtejszego komisariatu. Początkowo jako szeregowy policjant zdobywał doświadczenie </a:t>
            </a:r>
            <a:br>
              <a:rPr lang="pl-PL" sz="1600" dirty="0">
                <a:latin typeface="Aptos" panose="020B0004020202020204" pitchFamily="34" charset="0"/>
              </a:rPr>
            </a:br>
            <a:r>
              <a:rPr lang="pl-PL" sz="1600" dirty="0">
                <a:latin typeface="Aptos" panose="020B0004020202020204" pitchFamily="34" charset="0"/>
              </a:rPr>
              <a:t>i rozwijał umiejętności policyjnego rzemiosła, by w kwietniu 2001 roku po raz pierwszy objąć stanowisko kierownika ogniwa patrolowo-interwencyjnego. Od lutego 2007 roku pełnił służbę w Komisariacie Policji III </a:t>
            </a:r>
            <a:br>
              <a:rPr lang="pl-PL" sz="1600" dirty="0">
                <a:latin typeface="Aptos" panose="020B0004020202020204" pitchFamily="34" charset="0"/>
              </a:rPr>
            </a:br>
            <a:r>
              <a:rPr lang="pl-PL" sz="1600" dirty="0">
                <a:latin typeface="Aptos" panose="020B0004020202020204" pitchFamily="34" charset="0"/>
              </a:rPr>
              <a:t>w Gliwicach, gdzie również objął stanowisko kierownika ogniwa patrolowo-interwencyjnego. 8 marca 2012 roku, jako podkomisarz, objął stanowisko Zastępcy Komendanta Komisariatu II Policji w Chorzowie. </a:t>
            </a:r>
            <a:br>
              <a:rPr lang="pl-PL" sz="1600" dirty="0">
                <a:latin typeface="Aptos" panose="020B0004020202020204" pitchFamily="34" charset="0"/>
              </a:rPr>
            </a:br>
            <a:r>
              <a:rPr lang="pl-PL" sz="1600" dirty="0">
                <a:latin typeface="Aptos" panose="020B0004020202020204" pitchFamily="34" charset="0"/>
              </a:rPr>
              <a:t>Po niespełna trzech latach, w kwietniu 2015 roku, z awansem przeszedł do katowickiej jednostki Policji, obejmując funkcję Komendanta Komisariatu Policji III w Katowicach. W styczniu 2020 roku Grzegorz Kasprzyk powrócił do chorzowskiego garnizonu, zostając Pierwszym Zastępcą Komendanta Miejskiego Policji </a:t>
            </a:r>
            <a:br>
              <a:rPr lang="pl-PL" sz="1600" dirty="0">
                <a:latin typeface="Aptos" panose="020B0004020202020204" pitchFamily="34" charset="0"/>
              </a:rPr>
            </a:br>
            <a:r>
              <a:rPr lang="pl-PL" sz="1600" dirty="0">
                <a:latin typeface="Aptos" panose="020B0004020202020204" pitchFamily="34" charset="0"/>
              </a:rPr>
              <a:t>w Chorzowie. W 2024 roku, dzięki swojemu zaangażowaniu i profesjonalizmowi w służbie, objął zaszczytne stanowisko Komendanta Miejskiego Policji w Chorzowie. </a:t>
            </a:r>
          </a:p>
          <a:p>
            <a:pPr marL="1143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dirty="0">
                <a:latin typeface="Aptos" panose="020B0004020202020204" pitchFamily="34" charset="0"/>
              </a:rPr>
              <a:t>Podczas uroczystej zbiórki złożyłam gratulacje nowo wybranemu komendantowi, wyraziłam również podziękowania dla dotychczasowego komendanta, inspektora Dariusza Kopcia, za jego zaangażowanie i dotychczasową pracę.</a:t>
            </a:r>
          </a:p>
          <a:p>
            <a:pPr marL="11430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dirty="0">
                <a:latin typeface="Aptos" panose="020B0004020202020204" pitchFamily="34" charset="0"/>
              </a:rPr>
              <a:t>Serdecznie gratulujemy nowemu komendantowi! Życzymy wielu dalszych sukcesów zawodowych oraz wszelkiej pomyślności w realizacji nowych wyzwań.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68971A-D7B0-D267-713A-DB0BF9F5A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911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3F74C0-59BA-03BC-49AF-064EE48A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700" dirty="0">
                <a:latin typeface="Aptos" panose="020B0004020202020204" pitchFamily="34" charset="0"/>
              </a:rPr>
            </a:br>
            <a:br>
              <a:rPr lang="pl-PL" sz="2700" dirty="0">
                <a:latin typeface="Aptos" panose="020B0004020202020204" pitchFamily="34" charset="0"/>
              </a:rPr>
            </a:br>
            <a:br>
              <a:rPr lang="pl-PL" sz="2700" dirty="0">
                <a:latin typeface="Aptos" panose="020B0004020202020204" pitchFamily="34" charset="0"/>
              </a:rPr>
            </a:br>
            <a:r>
              <a:rPr lang="pl-PL" sz="3100" b="1" dirty="0">
                <a:latin typeface="Aptos" panose="020B0004020202020204" pitchFamily="34" charset="0"/>
              </a:rPr>
              <a:t>Miasto Zabrze złożyło wniosek o dofinasowanie </a:t>
            </a:r>
            <a:br>
              <a:rPr lang="pl-PL" sz="3100" b="1" dirty="0">
                <a:latin typeface="Aptos" panose="020B0004020202020204" pitchFamily="34" charset="0"/>
              </a:rPr>
            </a:br>
            <a:r>
              <a:rPr lang="pl-PL" sz="3100" b="1" dirty="0">
                <a:latin typeface="Aptos" panose="020B0004020202020204" pitchFamily="34" charset="0"/>
              </a:rPr>
              <a:t>w ramach Polsko-Szwajcarskiego Programu Rozwoju Miast</a:t>
            </a:r>
            <a:br>
              <a:rPr lang="pl-PL" sz="3100" dirty="0"/>
            </a:br>
            <a:br>
              <a:rPr lang="pl-PL" dirty="0"/>
            </a:b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38A661-F5C5-88B5-36B1-D3B5F3D8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3046"/>
            <a:ext cx="10972800" cy="45259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Miasto Zabrze w dniu 15.01.2025 r. złożyło wniosek o dofinasowanie w ramach Polsko-Szwajcarskiego Programu Rozwoju Miast.</a:t>
            </a: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Wartość przygotowanego projektu to 80 726 000,00 PLN. Program Szwajcarski ma na celu podniesienie jakości życia mieszkańców. </a:t>
            </a:r>
          </a:p>
          <a:p>
            <a:pPr marL="114300" indent="0" algn="just">
              <a:buNone/>
            </a:pPr>
            <a:endParaRPr lang="pl-PL" sz="1500" dirty="0"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Projekt obejmuje m.in.: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doświetlenie przejść dla pieszych, 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modernizację oświetlenia ulicznego, 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rozbudowę monitoringu miejskiego, 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budowę bezpiecznych połączeń rowerowych między północną i południową częścią miasta (we współpracy z Powiatem Gliwickim), 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oczyszczenie dzikiego wysypiska,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utworzenie centrum wsparcia psychologicznego dla dzieci i młodzieży, </a:t>
            </a:r>
          </a:p>
          <a:p>
            <a:pPr algn="just">
              <a:buFontTx/>
              <a:buChar char="-"/>
            </a:pPr>
            <a:r>
              <a:rPr lang="pl-PL" sz="1500" dirty="0">
                <a:latin typeface="Aptos" panose="020B0004020202020204" pitchFamily="34" charset="0"/>
              </a:rPr>
              <a:t>usługę „złota rączka”. </a:t>
            </a:r>
          </a:p>
          <a:p>
            <a:pPr algn="just">
              <a:buFontTx/>
              <a:buChar char="-"/>
            </a:pPr>
            <a:endParaRPr lang="pl-PL" sz="1500" dirty="0"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Przygotowane w projekcie działania będą się wzajemnie uzupełniać, prowadząc do osiągnięcia celu zabrzańskiego projektu, </a:t>
            </a:r>
            <a:br>
              <a:rPr lang="pl-PL" sz="1500" dirty="0">
                <a:latin typeface="Aptos" panose="020B0004020202020204" pitchFamily="34" charset="0"/>
              </a:rPr>
            </a:br>
            <a:r>
              <a:rPr lang="pl-PL" sz="1500" dirty="0">
                <a:latin typeface="Aptos" panose="020B0004020202020204" pitchFamily="34" charset="0"/>
              </a:rPr>
              <a:t>jak i celów „Polsko-Szwajcarskiego Programu Rozwoju Miast”. </a:t>
            </a: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Do udziału w naborze było uprawnionych 139 miast średnich tracących funkcje społeczno-gospodarcze, wśród których jest m.in. Zabrze. Aplikacje złożyło 119 miast. </a:t>
            </a:r>
          </a:p>
          <a:p>
            <a:endParaRPr lang="pl-PL" sz="15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CDA1C1-E76A-38D9-8DE0-3CC058BEB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311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B00094-6B10-3B5F-C297-C29D55D9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800" b="1" dirty="0">
                <a:latin typeface="Aptos" panose="020B0004020202020204" pitchFamily="34" charset="0"/>
              </a:rPr>
              <a:t>15 stycznia 2025 r.  nastąpiło podpisanie umowy o dofinansowanie projektu pn. „Czyste Zabrze - transformacja energetyczna miasta. Budynki mieszkalne.” w ramach Programu Fundusze Europejskie dla Śląskiego 2021-2027 Priorytet FESL.10 „Fundusze europejskie na transformację” Działanie FESL.10.06 „Rozwój energetyki rozproszonej opartej o odnawialne źródła energii”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7BEAA83-5981-6B17-23FA-4B60D07DD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Planowana całkowita wartość projektu grantowego wynosi 17 681 750,00 zł, w tym: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1) finansowanie UE w kwocie nieprzekraczającej 15 731 812,50 zł, 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2) współfinansowanie z krajowych środków budżetu państwa w kwocie nieprzekraczającej 1 768 175,00 zł, 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3) wkład własny w wysokości 181 762,50 zł.</a:t>
            </a:r>
          </a:p>
          <a:p>
            <a:pPr marL="114300" indent="0">
              <a:buNone/>
            </a:pPr>
            <a:endParaRPr lang="pl-PL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Projekt grantowy obejmuje działania związane z budową infrastruktury służącej do wytwarzania energii z odnawialnych źródeł w budynkach mieszkalnych na terenie Miasta Zabrze.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W ramach projektu zostaną zakupione i zainstalowane: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1) instalacje fotowoltaiczne (moduły fotowoltaiczne) przeznaczone do produkcji energii elektrycznej,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2) powietrzne pompy ciepła do c.o. oraz c.w.u. przeznaczone do produkcji energii cieplnej na potrzeby centralnego ogrzewania oraz ciepłej wody użytkowej,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3) magazyny energii elektrycznej dla nowych lub istniejących instalacji fotowoltaicznych do magazynowania produkowanej energii elektrycznej,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4) systemy zarządzania energią.</a:t>
            </a: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Głównym celem projektu jest zwiększenie produkcji energii ze źródeł odnawialnych, a w konsekwencji redukcja niskiej emisji głównego problemu środowiskowego Miasta Zabrze. Celem projektu jest również podniesienie poziomu bezpieczeństwa energetycznego na obszarze projektu poprzez budowę rozproszonych źródeł wytwórczych.</a:t>
            </a:r>
          </a:p>
          <a:p>
            <a:pPr marL="114300" indent="0">
              <a:buNone/>
            </a:pPr>
            <a:endParaRPr lang="pl-PL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pl-PL" dirty="0">
                <a:latin typeface="Aptos" panose="020B0004020202020204" pitchFamily="34" charset="0"/>
              </a:rPr>
              <a:t>Okres realizacji projektu: 2 stycznia 2024 r. do 31 grudnia 2027 r. </a:t>
            </a: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9463708-7A68-39F6-ECA0-F69756FF0BF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60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7FDE5-3295-646A-49D3-A4F46A4B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b="1" i="0" u="none" strike="noStrike" cap="none" dirty="0">
                <a:effectLst/>
                <a:latin typeface="Aptos" panose="020B0004020202020204" pitchFamily="34" charset="0"/>
                <a:sym typeface="Calibri"/>
              </a:rPr>
              <a:t>Odrestaurowanie zewnętrznej części budynku zabytkowego ratusza przy ul. Tarnopolskiej 80 w Zabrzu - </a:t>
            </a:r>
            <a:r>
              <a:rPr lang="pl-PL" sz="2800" b="1" i="0" u="none" strike="noStrike" cap="none" dirty="0" err="1">
                <a:effectLst/>
                <a:latin typeface="Aptos" panose="020B0004020202020204" pitchFamily="34" charset="0"/>
                <a:sym typeface="Calibri"/>
              </a:rPr>
              <a:t>Mikulczycach</a:t>
            </a:r>
            <a:endParaRPr lang="pl-PL" sz="2800" b="1" i="0" u="none" strike="noStrike" cap="none" dirty="0">
              <a:latin typeface="Aptos" panose="020B0004020202020204" pitchFamily="34" charset="0"/>
              <a:sym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A522FF8-B701-5747-0387-0F4653BD2E11}"/>
              </a:ext>
            </a:extLst>
          </p:cNvPr>
          <p:cNvSpPr txBox="1"/>
          <p:nvPr/>
        </p:nvSpPr>
        <p:spPr>
          <a:xfrm>
            <a:off x="609600" y="158209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42900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1143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 lutym zaplanowano rozpoczęcie prac (w zależności od warunków atmosferycznych) zewnętrznej części budynku zabytkowego ratusza w </a:t>
            </a:r>
            <a:r>
              <a:rPr lang="pl-PL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Mikulczycach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. </a:t>
            </a:r>
          </a:p>
          <a:p>
            <a:pPr marL="1143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Miasto Zabrze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otrzymało na ten cel </a:t>
            </a:r>
            <a:r>
              <a:rPr lang="pl-PL" sz="1600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romesę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inwestycyjną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pl-PL" sz="1600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 wysokości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3.017.199,08 PLN </a:t>
            </a:r>
          </a:p>
          <a:p>
            <a:pPr marL="11430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Budynek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jest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wpisany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do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rejestru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zabytków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województwa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śląskiego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. </a:t>
            </a:r>
            <a:endParaRPr lang="pl-PL" sz="16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114300" algn="just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Zakres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inwestycji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obejmuje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m.in.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prace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konserwatorsko-restauratorskie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kamiennych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schodów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murków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izolacje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ścian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piwnic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z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odwodnieniem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czyszczenie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ceglanych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partii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ścian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odsolenie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dolnych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części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murów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remont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konserwacj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tynkowanych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partii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ścian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odtworzenie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/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konserwacj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brakujących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elementów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detalu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architektonicznego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przemurowanie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koron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kominów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miejscow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ą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naprawę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nieszczelności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pokrycia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dachowego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wymianę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rynien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rur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spustowych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uzupełnienie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obróbek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blacharskich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oraz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brakujących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elementów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wykończenia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ścian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poszycia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wieżyczki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zegarowej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wraz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z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remontem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zegara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konserwację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drzwi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wejściowych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remont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krat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rPr>
              <a:t>. </a:t>
            </a:r>
            <a:endParaRPr lang="pl-PL" sz="16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114300" algn="just">
              <a:lnSpc>
                <a:spcPct val="90000"/>
              </a:lnSpc>
              <a:spcBef>
                <a:spcPts val="360"/>
              </a:spcBef>
              <a:buClr>
                <a:schemeClr val="dk1"/>
              </a:buClr>
              <a:buSzPts val="1800"/>
            </a:pPr>
            <a:endParaRPr lang="pl-PL" sz="1600" dirty="0">
              <a:solidFill>
                <a:schemeClr val="dk1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D69814-5309-10B8-7CA6-B2DF9EF796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34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0D68E3-F123-C052-3AFA-B713A33C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Zabrze docenione wśród miast </a:t>
            </a:r>
            <a:br>
              <a:rPr lang="pl-PL" sz="28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</a:br>
            <a:r>
              <a:rPr lang="pl-PL" sz="2800" b="1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Województwa Śląskiego</a:t>
            </a:r>
            <a:endParaRPr lang="pl-PL" sz="280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138C5E9-3FBA-DB00-65E8-B3663553FDD1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719091" y="1659970"/>
            <a:ext cx="10539274" cy="3951288"/>
          </a:xfrm>
        </p:spPr>
        <p:txBody>
          <a:bodyPr>
            <a:normAutofit/>
          </a:bodyPr>
          <a:lstStyle/>
          <a:p>
            <a:pPr marL="76200" indent="0" algn="just">
              <a:buNone/>
            </a:pPr>
            <a:r>
              <a:rPr lang="pl-PL" sz="18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Otrzymaliśmy wyrazy uznania od Marszałka Województwa Śląskiego Wojciecha </a:t>
            </a:r>
            <a:r>
              <a:rPr lang="pl-PL" sz="1800" b="0" i="0" dirty="0" err="1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Saługi</a:t>
            </a:r>
            <a:r>
              <a:rPr lang="pl-PL" sz="18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 – Marszałka Województwa Śląskiego oraz Wicemarszałka Województwa Śląskiego Grzegorza Boskiego za działania podejmowane na rzecz rozwoju energetyki odnawialnej i tworzenia przyjaznej środowisku infrastruktury w naszym mieście.</a:t>
            </a:r>
          </a:p>
          <a:p>
            <a:pPr marL="76200" indent="0" algn="just">
              <a:buNone/>
            </a:pPr>
            <a:r>
              <a:rPr lang="pl-PL" sz="18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Dzięki naszym staraniom Zabrze otrzymało dofinansowanie w wysokości 7,5 miliona złotych w ramach Programu Funduszy Europejskich dla Śląskiego na lata 2021-2027. Środki te zostaną przeznaczone na rozwój energetyki opartej na odnawialnych źródłach energii.</a:t>
            </a:r>
          </a:p>
          <a:p>
            <a:pPr marL="76200" indent="0" algn="just">
              <a:buNone/>
            </a:pPr>
            <a:r>
              <a:rPr lang="pl-PL" sz="1800" b="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Jednym z najważniejszych elementów projektu jest montaż instalacji fotowoltaicznej, która zostanie wyposażona w magazyn energii o mocy 100 kW i pojemności 400 kWh. To krok naprzód w budowie nowoczesnej infrastruktury, która przyczyni się do poprawy jakości powietrza i ograniczenia niskiej emisji w naszym regionie.</a:t>
            </a:r>
          </a:p>
          <a:p>
            <a:pPr algn="just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2F3B34-536D-3506-4C00-44FCBE56B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23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A9245D-3923-2BB8-FF64-664DB35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Aptos" panose="020B0004020202020204" pitchFamily="34" charset="0"/>
              </a:rPr>
              <a:t>Planowana inwestycja mieszkaniowa przy ul. Modrzewiowej </a:t>
            </a:r>
            <a:br>
              <a:rPr lang="pl-PL" sz="2800" b="1" dirty="0">
                <a:latin typeface="Aptos" panose="020B0004020202020204" pitchFamily="34" charset="0"/>
              </a:rPr>
            </a:br>
            <a:r>
              <a:rPr lang="pl-PL" sz="2800" b="1" dirty="0">
                <a:latin typeface="Aptos" panose="020B0004020202020204" pitchFamily="34" charset="0"/>
              </a:rPr>
              <a:t>w Zabrzu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FDEDB71-37B6-E87C-805D-63E49260A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47500" lnSpcReduction="20000"/>
          </a:bodyPr>
          <a:lstStyle/>
          <a:p>
            <a:pPr marL="114300" indent="0" algn="just">
              <a:buNone/>
            </a:pPr>
            <a:r>
              <a:rPr lang="pl-PL" dirty="0">
                <a:latin typeface="Aptos" panose="020B0004020202020204" pitchFamily="34" charset="0"/>
              </a:rPr>
              <a:t>Miasto Zabrze przeznacza nieruchomość przy ul. Modrzewiowej pod budowę kompleksu mieszkaniowego. Oferta najmu tych lokali mieszkalnych będzie dedykowana mieszkańcom Zabrza.</a:t>
            </a:r>
          </a:p>
          <a:p>
            <a:pPr marL="114300" indent="0" algn="just">
              <a:buNone/>
            </a:pPr>
            <a:endParaRPr lang="pl-PL" dirty="0"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dirty="0">
                <a:latin typeface="Aptos" panose="020B0004020202020204" pitchFamily="34" charset="0"/>
              </a:rPr>
              <a:t>Na taki właśnie cel w ramach budownictwa społecznego Miasto wniesie aportem do spółki Społeczna Inicjatywa Mieszkaniowa Śląsk Sp. z o.o. (SIM Śląsk Sp. z o.o.) nieruchomość przy ul. Modrzewiowej o wartości brutto prawie 3,5 miliona zł. Nieruchomość jako wkład własny Zabrza stanowi podstawę dla rozpoczęcia inwestycji mieszkaniowej polegającej na budowie budynków mieszkalnych wraz z niezbędną infrastrukturą towarzyszącą. </a:t>
            </a:r>
          </a:p>
          <a:p>
            <a:pPr marL="114300" indent="0" algn="just">
              <a:buNone/>
            </a:pPr>
            <a:r>
              <a:rPr lang="pl-PL" dirty="0">
                <a:latin typeface="Aptos" panose="020B0004020202020204" pitchFamily="34" charset="0"/>
              </a:rPr>
              <a:t>Co ważne, inwestycja ta mogła nie zostać zrealizowana z udziałem Zabrza, ponieważ poprzednia władza miasta w ubiegłym roku nie zabezpieczyła na ten cel środków finansowych w pełnej wysokości (w wysokości kwoty VAT). Udało nam się jednak wynegocjować przesunięcie terminu na bieżący rok i dzięki temu powstaną nowe mieszkania dla zabrzan.</a:t>
            </a:r>
          </a:p>
          <a:p>
            <a:pPr marL="114300" indent="0" algn="just">
              <a:buNone/>
            </a:pPr>
            <a:endParaRPr lang="pl-PL" dirty="0"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dirty="0">
                <a:latin typeface="Aptos" panose="020B0004020202020204" pitchFamily="34" charset="0"/>
              </a:rPr>
              <a:t>Formuła Społecznej Inicjatywy Mieszkaniowej (SIM), to spółka realizująca budownictwo społeczne, której zadaniem jest budowanie mieszkań na wynajem o umiarkowanym standardzie i kosztach utrzymania czyli takich, w których czynsz jest niższy niż w przypadku ofert dostępnych na rynku komercyjnym. Jest to propozycja dla osób i rodzin nie posiadających własnego mieszkania w danej miejscowości, które jednak dysponują środkami na regularne opłacanie czynszu, a ich dochody są za niskie </a:t>
            </a:r>
            <a:br>
              <a:rPr lang="pl-PL" dirty="0">
                <a:latin typeface="Aptos" panose="020B0004020202020204" pitchFamily="34" charset="0"/>
              </a:rPr>
            </a:br>
            <a:r>
              <a:rPr lang="pl-PL" dirty="0">
                <a:latin typeface="Aptos" panose="020B0004020202020204" pitchFamily="34" charset="0"/>
              </a:rPr>
              <a:t>na zaciągnięcie kredytu hipotecznego na mieszkanie.</a:t>
            </a:r>
          </a:p>
          <a:p>
            <a:pPr marL="114300" indent="0" algn="just">
              <a:buNone/>
            </a:pPr>
            <a:endParaRPr lang="pl-PL" dirty="0"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dirty="0">
                <a:latin typeface="Aptos" panose="020B0004020202020204" pitchFamily="34" charset="0"/>
              </a:rPr>
              <a:t>Miasto Zabrze od początku istnienia SIM Śląsk Sp. z o.o. jest jednym z czterech miast będących obok Krajowego Zasobu Nieruchomości udziałowcem spółki, której misją jest budowa wielorodzinnych domów mieszkalnych oraz ich eksploatacja </a:t>
            </a:r>
            <a:br>
              <a:rPr lang="pl-PL" dirty="0">
                <a:latin typeface="Aptos" panose="020B0004020202020204" pitchFamily="34" charset="0"/>
              </a:rPr>
            </a:br>
            <a:r>
              <a:rPr lang="pl-PL" dirty="0">
                <a:latin typeface="Aptos" panose="020B0004020202020204" pitchFamily="34" charset="0"/>
              </a:rPr>
              <a:t>na zasadach najmu przy zapewnieniu wysokiej jakości obsługi klientów w gminach, które posiadają udziały w Spółce.</a:t>
            </a:r>
          </a:p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63B50A-D91D-D5E4-BB71-775378F13A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86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5D62F-1854-121A-279B-1B38C2E29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0FD2E-F897-5FC2-402C-D7641B594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2133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pl-P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WSPARCIE Z BUDŻETU PAŃSTWA W REALIZACJI PROGRAMU POSTĘPOWANIA OSTROŻNOŚCIOWEGO MIASTA ZABRZE</a:t>
            </a:r>
            <a:endParaRPr lang="pl-PL" sz="2800" b="1" dirty="0">
              <a:latin typeface="Aptos" panose="020B0004020202020204" pitchFamily="34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54D18F-512A-52AC-E98B-AFB934E9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45661"/>
            <a:ext cx="10972800" cy="46319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dniu 19.12.2024 r. </a:t>
            </a:r>
            <a:r>
              <a:rPr lang="pl-PL" sz="14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podpisałam umowę dotyczącą</a:t>
            </a:r>
            <a:r>
              <a:rPr lang="pl-PL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wsparcia z budżetu państwa w formie pożyczki udzielanej jednostkom samorządu terytorialnego będącej w złej sytuacji finansowej. </a:t>
            </a:r>
            <a:r>
              <a:rPr lang="pl-PL" sz="1400" dirty="0">
                <a:latin typeface="Aptos" panose="020B0004020202020204" pitchFamily="34" charset="0"/>
                <a:cs typeface="Calibri" panose="020F0502020204030204" pitchFamily="34" charset="0"/>
              </a:rPr>
              <a:t>Ministerstwo przyznało Zabrzu niespełna 354 mln zł. 23 grudnia środki finansowe wpłynęły na konto miasta i pomogły nie tylko w uregulowaniu długów, ale również w przywróceniu płynności finansowej.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UMOWA POŻYCZKI ZAWARTA POMIĘDZY SKARBEM PAŃSTWA A MIASTEM ZABRZE</a:t>
            </a:r>
            <a:endParaRPr lang="pl-PL" sz="1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latin typeface="Aptos" panose="020B0004020202020204" pitchFamily="34" charset="0"/>
                <a:cs typeface="Calibri" panose="020F0502020204030204" pitchFamily="34" charset="0"/>
              </a:rPr>
              <a:t>Kwota 353.779.049 zł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latin typeface="Aptos" panose="020B0004020202020204" pitchFamily="34" charset="0"/>
                <a:cs typeface="Calibri" panose="020F0502020204030204" pitchFamily="34" charset="0"/>
              </a:rPr>
              <a:t>Okres 2024 – 2045 r.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dirty="0">
                <a:latin typeface="Aptos" panose="020B0004020202020204" pitchFamily="34" charset="0"/>
                <a:cs typeface="Calibri" panose="020F0502020204030204" pitchFamily="34" charset="0"/>
              </a:rPr>
              <a:t>Oprocentowanie 2,9% [1/2 stopy redyskontowej weksli nie mniej niż 1,5 %] </a:t>
            </a:r>
          </a:p>
          <a:p>
            <a:pPr marL="11430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1430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400" b="1" dirty="0">
                <a:latin typeface="Aptos" panose="020B0004020202020204" pitchFamily="34" charset="0"/>
                <a:cs typeface="Calibri" panose="020F0502020204030204" pitchFamily="34" charset="0"/>
              </a:rPr>
              <a:t>PRZEZNACZENIE POŻYCZKI</a:t>
            </a:r>
            <a:endParaRPr lang="pl-PL" sz="14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400" b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kern="1200" dirty="0">
                <a:latin typeface="Aptos" panose="020B0004020202020204" pitchFamily="34" charset="0"/>
              </a:rPr>
              <a:t>Spłata zobowiąza</a:t>
            </a:r>
            <a:r>
              <a:rPr lang="pl-PL" sz="1400" dirty="0">
                <a:latin typeface="Aptos" panose="020B0004020202020204" pitchFamily="34" charset="0"/>
              </a:rPr>
              <a:t>ń </a:t>
            </a:r>
            <a:r>
              <a:rPr lang="pl-PL" sz="1400" kern="1200" dirty="0">
                <a:latin typeface="Aptos" panose="020B0004020202020204" pitchFamily="34" charset="0"/>
              </a:rPr>
              <a:t>wymagalnych wobec wspólnot mieszkaniowych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kern="1200" dirty="0">
                <a:latin typeface="Aptos" panose="020B0004020202020204" pitchFamily="34" charset="0"/>
              </a:rPr>
              <a:t>Uregulowanie zaległych i bieżących składek na rzecz GZM – transport publiczny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kern="1200" dirty="0">
                <a:latin typeface="Aptos" panose="020B0004020202020204" pitchFamily="34" charset="0"/>
              </a:rPr>
              <a:t>Uregulowanie zaległych i bieżących składek wobec ZUS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kern="1200" dirty="0">
                <a:latin typeface="Aptos" panose="020B0004020202020204" pitchFamily="34" charset="0"/>
              </a:rPr>
              <a:t>Spłata zobowiązań z tytułu niedostarczenia lokali socjalnych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400" kern="1200" dirty="0">
                <a:latin typeface="Aptos" panose="020B0004020202020204" pitchFamily="34" charset="0"/>
              </a:rPr>
              <a:t>Spłata zobowiązań dłużnych zaciągniętych w poprzednich latach</a:t>
            </a:r>
          </a:p>
        </p:txBody>
      </p:sp>
    </p:spTree>
    <p:extLst>
      <p:ext uri="{BB962C8B-B14F-4D97-AF65-F5344CB8AC3E}">
        <p14:creationId xmlns:p14="http://schemas.microsoft.com/office/powerpoint/2010/main" val="326032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35942" y="471399"/>
            <a:ext cx="1135495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pl-PL" sz="2800" b="1" dirty="0">
                <a:latin typeface="Aptos" panose="020B0004020202020204" pitchFamily="34" charset="0"/>
              </a:rPr>
              <a:t>Podziękowania</a:t>
            </a:r>
            <a:r>
              <a:rPr lang="pl-PL" sz="2400" b="1" dirty="0">
                <a:latin typeface="Aptos" panose="020B0004020202020204" pitchFamily="34" charset="0"/>
              </a:rPr>
              <a:t> dla Zabrza z Gminy Krzyżanowice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5DA5ECD-6431-F817-3DEA-0B604069E32C}"/>
              </a:ext>
            </a:extLst>
          </p:cNvPr>
          <p:cNvSpPr txBox="1"/>
          <p:nvPr/>
        </p:nvSpPr>
        <p:spPr>
          <a:xfrm>
            <a:off x="633744" y="1484764"/>
            <a:ext cx="113549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latin typeface="Aptos" panose="020B0004020202020204" pitchFamily="34" charset="0"/>
              </a:rPr>
              <a:t>We wrześniu 2024 roku mierzyliśmy się ze skutkami intensywnych opadów deszczu, które spowodowały duże utrudnienia i straty w wielu miastach w południowej Polsce. Zorganizowaliśmy w naszym mieście zbiórkę na rzecz poszkodowanych przez powódź. </a:t>
            </a:r>
          </a:p>
          <a:p>
            <a:pPr algn="just"/>
            <a:r>
              <a:rPr lang="pl-PL" sz="1800" dirty="0">
                <a:latin typeface="Aptos" panose="020B0004020202020204" pitchFamily="34" charset="0"/>
              </a:rPr>
              <a:t>Na apel o uruchomieniu punktu zbierania darów wszyscy nasi mieszkańcy zareagowali spontanicznie, a sama zbiórka przeszła najśmielsze oczekiwania.</a:t>
            </a:r>
          </a:p>
          <a:p>
            <a:pPr algn="just"/>
            <a:r>
              <a:rPr lang="pl-PL" sz="1800" dirty="0">
                <a:latin typeface="Aptos" panose="020B0004020202020204" pitchFamily="34" charset="0"/>
              </a:rPr>
              <a:t>Wśród darczyńców zaangażowanych w bezinteresowną pomoc były zarówno osoby prywatne, jak również miejskie instytucje i spółki, strażacy Państwowej i Ochotniczej Straży Pożarnej w Zabrzu, strażnicy miejscy, przedsiębiorcy, stowarzyszenia i fundacje, zabrzańskie placówki oświatowe. </a:t>
            </a:r>
          </a:p>
          <a:p>
            <a:pPr algn="just"/>
            <a:r>
              <a:rPr lang="pl-PL" sz="1800" dirty="0">
                <a:latin typeface="Aptos" panose="020B0004020202020204" pitchFamily="34" charset="0"/>
              </a:rPr>
              <a:t>W tym trudnym czasie byliśmy solidarni razem z potrzebującymi, szczególnie z mieszkańcami miejscowości położonych najbliżej nas. Nasza pomoc polegała także na koordynowaniu transportu zebranych darów </a:t>
            </a:r>
            <a:br>
              <a:rPr lang="pl-PL" sz="1800" dirty="0">
                <a:latin typeface="Aptos" panose="020B0004020202020204" pitchFamily="34" charset="0"/>
              </a:rPr>
            </a:br>
            <a:r>
              <a:rPr lang="pl-PL" sz="1800" dirty="0">
                <a:latin typeface="Aptos" panose="020B0004020202020204" pitchFamily="34" charset="0"/>
              </a:rPr>
              <a:t>i dostarczeniu ich do miejsc docelowych.</a:t>
            </a:r>
          </a:p>
          <a:p>
            <a:pPr algn="just"/>
            <a:r>
              <a:rPr lang="pl-PL" sz="1800" dirty="0">
                <a:latin typeface="Aptos" panose="020B0004020202020204" pitchFamily="34" charset="0"/>
              </a:rPr>
              <a:t>Utrzymywaliśmy stały kontakt m.in. z włodarzami Czechowic-Dziedzic, Krzyżanowic, Krzanowic – to właśnie tam pojechały transporty z zebranymi darami dla najbardziej potrzebujących. Nadal płyną do nas słowa wdzięczności za okazaną pomoc i zainteresowanie. 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38648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pl-PL">
                <a:solidFill>
                  <a:srgbClr val="888888"/>
                </a:solidFill>
              </a:rPr>
              <a:pPr/>
              <a:t>3</a:t>
            </a:fld>
            <a:endParaRPr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43A00-4634-F1C2-49A6-A90429A9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pl-PL" sz="2800" b="1" dirty="0">
                <a:latin typeface="Aptos" panose="020B0004020202020204" pitchFamily="34" charset="0"/>
              </a:rPr>
              <a:t>Otwarcie Miasta dla Inwestorów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682DE5-F58B-8304-DE01-07D4DFEF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412" y="1266602"/>
            <a:ext cx="11070987" cy="45259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l-PL" sz="1800" dirty="0">
                <a:latin typeface="Aptos" panose="020B0004020202020204" pitchFamily="34" charset="0"/>
                <a:ea typeface="Aptos" panose="020B0004020202020204" pitchFamily="34" charset="0"/>
              </a:rPr>
              <a:t>Dzięki 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podpisaniu umowy z wykonawcą robót budowlanych oraz umowy  dotyczącej nadzoru inwestorskiego, m</a:t>
            </a: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ieszkańcy zyskają nowe drogi</a:t>
            </a:r>
            <a:r>
              <a:rPr lang="pl-PL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</a:t>
            </a: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chodniki, a przedsiębiorcy tereny inwestycyjne. Do czerwca 2026 roku obszar po dawnej kopalni Biskupice dostanie nowe życie. Wszystko dzięki podpisanej przez miasto umowie na budowę nowego układu drogowego w rejonie ulic Bytomskiej i Szyb Franciszek  wraz z infrastrukturą towarzyszącą. Oprócz dróg, chodników</a:t>
            </a:r>
            <a:r>
              <a:rPr lang="pl-PL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 </a:t>
            </a: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ścieżek rowerowych powstaną: zatoki autobusowe,  kanalizacja, sieć wodociągowa, oświetlenie, kanały teletechniczne i wiele innych elementów infrastruktury. Przebudowana zostanie ul. Bytomska, na której utworzone zostanie rondo, na skrzyżowaniu z ul. Szyb Wschodni, w rejonie pętli tramwajowej. Mieszkańcy zyskają przyjazną przestrzeń do życia, a przedsiębiorcy tereny inwestycyjne. </a:t>
            </a:r>
            <a:b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szansa dla Zabrza na nowe miejsca pracy, a także wpływy podatkowe do miejskiego budżetu. 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2075" lvl="0" indent="-92075" algn="just">
              <a:buSzPts val="1000"/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D</a:t>
            </a: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 Zabrza przedsiębiorcy mają ogromne znaczenie i odgrywają kluczową rolę. </a:t>
            </a:r>
            <a:r>
              <a:rPr lang="pl-PL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L="92075" lvl="0" indent="-92075" algn="just">
              <a:buSzPts val="1000"/>
              <a:buNone/>
              <a:tabLst>
                <a:tab pos="457200" algn="l"/>
              </a:tabLst>
            </a:pPr>
            <a:r>
              <a:rPr lang="pl-PL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 Szczęśliwie </a:t>
            </a: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końcówka 2024 roku dała nam czas na wprowadzenie dobrych rozwiązań dla naszego miasta. </a:t>
            </a:r>
            <a:endParaRPr lang="pl-PL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 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Koszt inwestycji wyniesie około 40 mln zł, a 98% tej kwoty pochodzi ze środków rządowych.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C65D80-7C10-C16D-2524-51DBF266585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78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5FA63-DA1C-91B2-6E8C-5C116556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Aptos" panose="020B0004020202020204" pitchFamily="34" charset="0"/>
              </a:rPr>
              <a:t>Kolejne inwestycje w Zabrzu</a:t>
            </a:r>
            <a:br>
              <a:rPr lang="pl-PL" sz="3700" dirty="0"/>
            </a:br>
            <a:endParaRPr lang="pl-PL" sz="37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E14E01-04A3-BA57-451B-D80717A50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66018"/>
            <a:ext cx="10972800" cy="452596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W ostatnim czasie w ramach realizacji kolejnych inwestycji w Zabrzu:</a:t>
            </a:r>
          </a:p>
          <a:p>
            <a:pPr marL="114300" indent="0" algn="just">
              <a:buNone/>
            </a:pPr>
            <a:endParaRPr lang="pl-PL" sz="180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algn="just"/>
            <a:r>
              <a:rPr lang="pl-PL" sz="1800" dirty="0">
                <a:solidFill>
                  <a:srgbClr val="333333"/>
                </a:solidFill>
                <a:latin typeface="Aptos" panose="020B0004020202020204" pitchFamily="34" charset="0"/>
              </a:rPr>
              <a:t>przekazano plac budowy w ramach projektu: </a:t>
            </a:r>
            <a: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Powrót do blasku eklektycznej architektury Szkoły Podstawowej nr 5 w Zabrzu przy ul. Królewskiej 4. Obiekt wpisany jest do rejestru zabytków województwa śląskiego pod nr A/215/07 w dniu 08.10.2007 r. na mocy decyzji Wojewódzkiego Konserwatora Zabytków w Katowicach. Zadanie jest dofinansowane z Rządowego Programu Odbudowy Zabytków.</a:t>
            </a:r>
          </a:p>
          <a:p>
            <a:pPr algn="just"/>
            <a:r>
              <a:rPr lang="pl-PL" sz="1800" dirty="0">
                <a:solidFill>
                  <a:srgbClr val="333333"/>
                </a:solidFill>
                <a:latin typeface="Aptos" panose="020B0004020202020204" pitchFamily="34" charset="0"/>
              </a:rPr>
              <a:t>zakończono realizację projektu z ZBO pod nazwą: </a:t>
            </a:r>
            <a: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Dostawa i montaż koszy na śmieci i koszy na psie odchody w ramach wniosku ZBO pn.: P0034 „Bezpieczna i czysta Helenka-etap I”. 16 grudnia odebrano</a:t>
            </a:r>
            <a:r>
              <a:rPr lang="pl-P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przedmiot umowy, którym był </a:t>
            </a:r>
            <a: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zakup, dostawa oraz montaż koszy na śmieci i koszy na psie odchody </a:t>
            </a:r>
            <a:b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</a:br>
            <a:r>
              <a:rPr lang="pl-PL" sz="1800" i="0" dirty="0">
                <a:solidFill>
                  <a:srgbClr val="333333"/>
                </a:solidFill>
                <a:effectLst/>
                <a:latin typeface="Aptos" panose="020B0004020202020204" pitchFamily="34" charset="0"/>
              </a:rPr>
              <a:t>w dzielnicy Helenka w Zabrzu wraz z wykonaniem niezbędnych robót towarzyszących.</a:t>
            </a:r>
          </a:p>
          <a:p>
            <a:pPr algn="just"/>
            <a:endParaRPr lang="pl-PL" sz="180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114300" indent="0" algn="just">
              <a:buNone/>
            </a:pPr>
            <a:endParaRPr lang="pl-PL" sz="1600" i="0" dirty="0">
              <a:solidFill>
                <a:srgbClr val="333333"/>
              </a:solidFill>
              <a:effectLst/>
              <a:latin typeface="Aptos" panose="020B0004020202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3E837C-F278-CEA9-503D-23FA4CDB39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95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C3B7D-CBDA-1B28-8A8C-494A3AF2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3322"/>
            <a:ext cx="10972800" cy="831786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Aptos" panose="020B0004020202020204" pitchFamily="34" charset="0"/>
              </a:rPr>
              <a:t>Nowe inwestycje i modernizacje w Zabrzu</a:t>
            </a:r>
            <a:br>
              <a:rPr lang="pl-PL" sz="2800" b="1" dirty="0">
                <a:effectLst/>
                <a:latin typeface="Aptos" panose="020B0004020202020204" pitchFamily="34" charset="0"/>
              </a:rPr>
            </a:br>
            <a:r>
              <a:rPr lang="pl-PL" sz="2800" b="1" dirty="0">
                <a:effectLst/>
                <a:latin typeface="Aptos" panose="020B0004020202020204" pitchFamily="34" charset="0"/>
              </a:rPr>
              <a:t> </a:t>
            </a:r>
            <a:br>
              <a:rPr lang="pl-PL" sz="2800" b="1" dirty="0">
                <a:effectLst/>
                <a:latin typeface="Aptos" panose="020B0004020202020204" pitchFamily="34" charset="0"/>
              </a:rPr>
            </a:br>
            <a:endParaRPr lang="pl-PL" sz="2800" b="1" dirty="0">
              <a:latin typeface="Aptos" panose="020B00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6BB2B0-2445-3201-D28E-51784E57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Aptos" panose="020B0004020202020204" pitchFamily="34" charset="0"/>
              </a:rPr>
              <a:t>20 grudnia odebrano przedmiot umowy na dostawę urządzeń wraz z montażem oraz wykonanie koniecznych robót budowlanych towarzyszących na terenie Szkoły Podstawowej Specjalnej nr 39 przy </a:t>
            </a:r>
            <a:br>
              <a:rPr lang="pl-PL" sz="1800" dirty="0">
                <a:latin typeface="Aptos" panose="020B0004020202020204" pitchFamily="34" charset="0"/>
              </a:rPr>
            </a:br>
            <a:r>
              <a:rPr lang="pl-PL" sz="1800" dirty="0">
                <a:latin typeface="Aptos" panose="020B0004020202020204" pitchFamily="34" charset="0"/>
              </a:rPr>
              <a:t>ul. Wolskiego 10 w Zabrzu, dla zadania: "Radosna oaza-otoczona zielenią tężnia solankowa z miejscem zabaw dla dzieci". Roboty budowlane są dofinansowane z Funduszu Odporności GZM. </a:t>
            </a:r>
            <a:endParaRPr lang="pl-P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Aptos" panose="020B0004020202020204" pitchFamily="34" charset="0"/>
              </a:rPr>
              <a:t>Pod koniec roku zakończyły się również prace polegające na powstaniu skweru w okolicy skrzyżowania </a:t>
            </a:r>
            <a:br>
              <a:rPr lang="pl-PL" sz="1800" dirty="0">
                <a:latin typeface="Aptos" panose="020B0004020202020204" pitchFamily="34" charset="0"/>
              </a:rPr>
            </a:br>
            <a:r>
              <a:rPr lang="pl-PL" sz="1800" dirty="0">
                <a:latin typeface="Aptos" panose="020B0004020202020204" pitchFamily="34" charset="0"/>
              </a:rPr>
              <a:t>ul. </a:t>
            </a:r>
            <a:r>
              <a:rPr lang="pl-PL" sz="1800" dirty="0" err="1">
                <a:latin typeface="Aptos" panose="020B0004020202020204" pitchFamily="34" charset="0"/>
              </a:rPr>
              <a:t>Hermisza</a:t>
            </a:r>
            <a:r>
              <a:rPr lang="pl-PL" sz="1800" dirty="0">
                <a:latin typeface="Aptos" panose="020B0004020202020204" pitchFamily="34" charset="0"/>
              </a:rPr>
              <a:t> z ul. Gdańską oraz wzdłuż ul. Gdańskiej, w</a:t>
            </a:r>
            <a:r>
              <a:rPr lang="pl-P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ramach ZBO.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Aptos" panose="020B0004020202020204" pitchFamily="34" charset="0"/>
              </a:rPr>
              <a:t>Ponadto końcowy etap osiągnęła przebudowa schodów zewnętrznych w części północno-zachodniej budynku Zabrzańskiego Centrum Kształcenia Ogólnego i Zawodowego w Zabrzu przy ul. Piłsudskiego 58. Roboty budowlane są dofinansowane z Funduszu Odporności GZM.</a:t>
            </a:r>
            <a:r>
              <a:rPr lang="pl-P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 </a:t>
            </a:r>
            <a:endParaRPr lang="pl-PL" sz="1800" dirty="0">
              <a:latin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17 stycznia </a:t>
            </a:r>
            <a:r>
              <a:rPr lang="pl-P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podpisano 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umowę z wykonawcą na roboty budowlane budowy boiska wielofunkcyjnego</a:t>
            </a:r>
            <a:r>
              <a:rPr lang="pl-P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pl-P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pl-PL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 ramach </a:t>
            </a:r>
            <a:r>
              <a:rPr lang="pl-PL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Zabrzańskiego Budżetu Obywatelskiego: </a:t>
            </a:r>
            <a:r>
              <a:rPr lang="pl-P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„Sportowe Osiedle Kotarbińskiego”.</a:t>
            </a:r>
            <a:endParaRPr lang="pl-P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" indent="0" algn="just">
              <a:buNone/>
            </a:pPr>
            <a:endParaRPr lang="pl-PL" sz="1800" dirty="0">
              <a:latin typeface="Aptos" panose="020B0004020202020204" pitchFamily="34" charset="0"/>
            </a:endParaRPr>
          </a:p>
          <a:p>
            <a:pPr algn="just"/>
            <a:endParaRPr lang="pl-PL" sz="2600" dirty="0">
              <a:latin typeface="Aptos" panose="020B00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CB367F-326E-08FD-D799-91807CBF268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1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99FC80-0AD8-7F26-F6CA-72038E8E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Aptos" panose="020B0004020202020204" pitchFamily="34" charset="0"/>
              </a:rPr>
              <a:t>Nowe przedsięwzięcia budowlane w Zabrzu – budowa nowych boisk wielofunkcyjnych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D31207-1ED4-8A25-E9D0-862EC74D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90576"/>
            <a:ext cx="10972800" cy="4525963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l-PL" sz="2000" dirty="0">
                <a:latin typeface="Aptos" panose="020B0004020202020204" pitchFamily="34" charset="0"/>
              </a:rPr>
              <a:t>24 stycznia zostały podpisane dwie umowy na roboty budowlane związane z:</a:t>
            </a:r>
          </a:p>
          <a:p>
            <a:pPr marL="114300" indent="0" algn="just">
              <a:buNone/>
            </a:pPr>
            <a:endParaRPr lang="pl-PL" sz="2000" dirty="0">
              <a:latin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Aptos" panose="020B0004020202020204" pitchFamily="34" charset="0"/>
              </a:rPr>
              <a:t>Przebudową fragmentu istniejącego boiska wielofunkcyjnego przy Szkole Podstawowej nr 43 </a:t>
            </a:r>
            <a:br>
              <a:rPr lang="pl-PL" sz="2000" dirty="0">
                <a:latin typeface="Aptos" panose="020B0004020202020204" pitchFamily="34" charset="0"/>
              </a:rPr>
            </a:br>
            <a:r>
              <a:rPr lang="pl-PL" sz="2000" dirty="0">
                <a:latin typeface="Aptos" panose="020B0004020202020204" pitchFamily="34" charset="0"/>
              </a:rPr>
              <a:t>w ramach Zabrzańskiego Budżetu Obywatelskiego</a:t>
            </a:r>
          </a:p>
          <a:p>
            <a:pPr marL="114300" indent="0" algn="just">
              <a:buNone/>
            </a:pPr>
            <a:r>
              <a:rPr lang="pl-PL" sz="2000" dirty="0">
                <a:latin typeface="Aptos" panose="020B0004020202020204" pitchFamily="34" charset="0"/>
              </a:rPr>
              <a:t>Wartość robót to 373 364,00 zł.</a:t>
            </a:r>
          </a:p>
          <a:p>
            <a:pPr marL="114300" indent="0" algn="just">
              <a:buNone/>
            </a:pPr>
            <a:r>
              <a:rPr lang="pl-PL" sz="2000" dirty="0">
                <a:latin typeface="Aptos" panose="020B0004020202020204" pitchFamily="34" charset="0"/>
              </a:rPr>
              <a:t>Roboty budowlane nie zostały jeszcze rozpoczęte. Termin zakończenia przewidywany jest do 7 miesięcy od daty podpisania umowy.</a:t>
            </a:r>
          </a:p>
          <a:p>
            <a:pPr marL="114300" indent="0" algn="just">
              <a:buNone/>
            </a:pPr>
            <a:endParaRPr lang="pl-PL" sz="2000" dirty="0">
              <a:latin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Aptos" panose="020B0004020202020204" pitchFamily="34" charset="0"/>
              </a:rPr>
              <a:t>Druga umowa dotyczyła budowy ogólnodostępnego boiska do koszykówki i siatkówki </a:t>
            </a:r>
            <a:br>
              <a:rPr lang="pl-PL" sz="2000" dirty="0">
                <a:latin typeface="Aptos" panose="020B0004020202020204" pitchFamily="34" charset="0"/>
              </a:rPr>
            </a:br>
            <a:r>
              <a:rPr lang="pl-PL" sz="2000" dirty="0">
                <a:latin typeface="Aptos" panose="020B0004020202020204" pitchFamily="34" charset="0"/>
              </a:rPr>
              <a:t>w Zabrzańskim Centrum Kształcenia Ogólnego i Zawodowego w ramach Budżetu Obywatelskiego 2024 r.</a:t>
            </a:r>
          </a:p>
          <a:p>
            <a:pPr marL="114300" indent="0" algn="just">
              <a:buNone/>
            </a:pPr>
            <a:r>
              <a:rPr lang="pl-PL" sz="2000" dirty="0">
                <a:latin typeface="Aptos" panose="020B0004020202020204" pitchFamily="34" charset="0"/>
              </a:rPr>
              <a:t>Wartość robót to 261 800,00 zł.</a:t>
            </a:r>
          </a:p>
          <a:p>
            <a:pPr marL="114300" indent="0" algn="just">
              <a:buNone/>
            </a:pPr>
            <a:r>
              <a:rPr lang="pl-PL" sz="2000" dirty="0">
                <a:latin typeface="Aptos" panose="020B0004020202020204" pitchFamily="34" charset="0"/>
              </a:rPr>
              <a:t>Roboty budowlane nie zostały jeszcze rozpoczęte. Termin zakończenia do 6 miesięcy od daty podpisania umowy.</a:t>
            </a:r>
          </a:p>
          <a:p>
            <a:pPr algn="just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44B7F3-28A2-5C9A-CA4D-E13B8EF0CD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8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092B2C-BE53-89A3-DDA6-DA1699D9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b="1" i="0" dirty="0">
                <a:effectLst/>
                <a:latin typeface="Aptos" panose="020B0004020202020204" pitchFamily="34" charset="0"/>
              </a:rPr>
              <a:t>Nowoczesne </a:t>
            </a:r>
            <a:r>
              <a:rPr lang="pl-PL" sz="2800" b="1" i="0" dirty="0" err="1">
                <a:effectLst/>
                <a:latin typeface="Aptos" panose="020B0004020202020204" pitchFamily="34" charset="0"/>
              </a:rPr>
              <a:t>carporty</a:t>
            </a:r>
            <a:r>
              <a:rPr lang="pl-PL" sz="2800" b="1" i="0" dirty="0">
                <a:effectLst/>
                <a:latin typeface="Aptos" panose="020B0004020202020204" pitchFamily="34" charset="0"/>
              </a:rPr>
              <a:t> z instalacją fotowoltaiczną i magazynem energii powstaną przed kompleksem </a:t>
            </a:r>
            <a:r>
              <a:rPr lang="pl-PL" sz="2800" b="1" i="0" dirty="0" err="1">
                <a:effectLst/>
                <a:latin typeface="Aptos" panose="020B0004020202020204" pitchFamily="34" charset="0"/>
              </a:rPr>
              <a:t>Aquarius</a:t>
            </a:r>
            <a:r>
              <a:rPr lang="pl-PL" sz="2800" b="1" i="0" dirty="0">
                <a:effectLst/>
                <a:latin typeface="Aptos" panose="020B0004020202020204" pitchFamily="34" charset="0"/>
              </a:rPr>
              <a:t> Kopernik</a:t>
            </a:r>
            <a:br>
              <a:rPr lang="pl-PL" sz="2800" b="1" i="0" dirty="0">
                <a:effectLst/>
                <a:latin typeface="Aptos" panose="020B0004020202020204" pitchFamily="34" charset="0"/>
              </a:rPr>
            </a:br>
            <a:br>
              <a:rPr lang="pl-PL" sz="2800" b="1" dirty="0">
                <a:latin typeface="Aptos" panose="020B0004020202020204" pitchFamily="34" charset="0"/>
              </a:rPr>
            </a:br>
            <a:endParaRPr lang="pl-PL" sz="2800" b="1" dirty="0">
              <a:latin typeface="Aptos" panose="020B00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208BC5-9512-47FD-6888-858D758FB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598" y="1032311"/>
            <a:ext cx="10972800" cy="4525963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Zabrze wzbogaci się o kolejną, nowoczesną inwestycję proekologiczną! Wkrótce przed kompleksem rekreacyjnym </a:t>
            </a: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Aquarius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 powstanie innowacyjna instalacja fotowoltaiczna z magazynem energii, która będzie zasilać obiekt zielonym prądem. Projekt „Czyste Zabrze – transformacja energetyczna miasta. Użyteczność publiczna – etap I” jest kolejnym sukcesem miasta Zabrze, potwierdzając jego skuteczność w pozyskiwaniu funduszy zewnętrznych i umacniając jego pozycję wśród liderów działań </a:t>
            </a: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prośrodowiskowych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 w regionie.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Projekt, który rozpocznie się w 2026 roku, otrzymał dofinansowanie w wysokości prawie 7,5 mln zł ze środków Funduszy Europejskich dla Śląskiego na lata 2021-2027 (Fundusz na rzecz Sprawiedliwej Transformacji) w ramach Priorytetu: FESL.10.00-Fundusze Europejskie na transformację dla Działania: FESL.10.06-Rozwój energetyki rozproszonej opartej o odnawialne źródła energii. To znaczące wsparcie finansowe pozwoli Zabrzu na realizację kolejnego projektu przyczyniającego się do ochrony środowiska i poprawy jakości życia mieszkańców. Całkowity koszt inwestycji wynosi 9 mln 141 tys. zł.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Głównym elementem inwestycji będą tzw. </a:t>
            </a: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carporty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. Ich funkcja nie ograniczy się jednak jedynie do ochrony pojazdów przed czynnikami atmosferycznymi. Konstrukcje te zostaną wyposażone w panele fotowoltaiczne, które będą produkować energię słoneczną. Co więcej, energia ta będzie magazynowana </a:t>
            </a:r>
            <a:b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</a:b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w specjalnym systemie o mocy 100 kW i pojemności 450 kWh. Rozwiązanie to zapewni efektywne wykorzystanie wyprodukowanej energii oraz jej przechowywanie na potrzeby działalności kompleksu </a:t>
            </a: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Aquarius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Realizacja tej inwestycji to kolejny krok Zabrza na drodze do budowy „zielonej” przyszłości. Powstanie </a:t>
            </a: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carportów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 nie tylko zwiększy efektywność energetyczną Zabrzańskiego Kompleksu Rekreacji, ale także obniży koszty eksploatacji obiektu i przyczyni się do poprawy jakości powietrza w mieście. Wprowadzenie tej technologii będzie promować ekologiczne rozwiązania i zachęcać mieszkańców oraz przedsiębiorców do korzystania z odnawialnych źródeł energii.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Warto podkreślić, że Zabrze dzięki aktywności w pozyskiwaniu funduszy europejskich rozwija infrastrukturę energooszczędną i wdraża innowacyjne rozwiązania technologiczne. W ostatnim czasie dzięki projektowi, doskonale przygotowanemu przez zabrzańskich urzędników, Zabrze pozyskało 17,7 miliona zł unijnego wsparcia nawet na 100% dofinansowanie, przeznaczonego na zakup i montaż lub modernizację instalacji odnawialnego źródła energii w domach jednorodzinnych. 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Projekt obejmuje montaż aż 359 instalacji: </a:t>
            </a:r>
          </a:p>
          <a:p>
            <a:pPr marL="114300" indent="0" algn="just">
              <a:buNone/>
            </a:pPr>
            <a:r>
              <a:rPr lang="pl-PL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Fotowoltaika</a:t>
            </a: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: 201 instalacji, wspomagających produkcję energii elektrycznej.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Pompy ciepła: 143 instalacje, które zapewniają ogrzewanie oraz ciepłą wodę użytkową.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Magazyny energii: 15 instalacji, służących do przechowywania energii elektrycznej produkowanej przez istniejące instalacje fotowoltaiczne.  </a:t>
            </a:r>
          </a:p>
          <a:p>
            <a:pPr marL="114300" indent="0" algn="just">
              <a:buNone/>
            </a:pPr>
            <a:r>
              <a:rPr lang="pl-PL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" panose="020B0004020202020204" pitchFamily="34" charset="0"/>
              </a:rPr>
              <a:t>Kolejne inwestycje są ważne nie tylko z perspektywy środowiskowej, ale również ekonomicznej i społecznej. Obniżenie kosztów energii w obiektach użyteczności publicznej oznacza lepsze gospodarowanie miejskimi środkami.  </a:t>
            </a:r>
          </a:p>
          <a:p>
            <a:pPr marL="114300" indent="0">
              <a:buNone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5CFEE8-3CC1-FE05-DFCF-B93021BAE69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53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D2B94-FB31-4458-9FA0-757F65F1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pl-PL" sz="2800" b="1" dirty="0">
                <a:latin typeface="Aptos" panose="020B0004020202020204" pitchFamily="34" charset="0"/>
              </a:rPr>
              <a:t>Zmiana wykonawcy usługi wywozu odpadów z firmy ALBA </a:t>
            </a:r>
            <a:br>
              <a:rPr lang="pl-PL" sz="2800" b="1" dirty="0">
                <a:latin typeface="Aptos" panose="020B00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na </a:t>
            </a:r>
            <a:r>
              <a:rPr lang="pl-PL" sz="2800" b="1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PreZero</a:t>
            </a:r>
            <a:r>
              <a:rPr lang="pl-PL" sz="2800" b="1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Service Południe Sp. z o.o.</a:t>
            </a:r>
            <a:endParaRPr lang="pl-PL" sz="28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0FB7077-56A7-FFBC-0936-FD1599F5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Od 2 stycznia 2025 r. nastąpiła zmiana wykonawcy usługi odbioru odpadów komunalnych na podstawie umowy zawartej </a:t>
            </a:r>
            <a:br>
              <a:rPr lang="pl-PL" sz="1500" dirty="0">
                <a:latin typeface="Aptos" panose="020B0004020202020204" pitchFamily="34" charset="0"/>
              </a:rPr>
            </a:br>
            <a:r>
              <a:rPr lang="pl-PL" sz="1500" dirty="0">
                <a:latin typeface="Aptos" panose="020B0004020202020204" pitchFamily="34" charset="0"/>
              </a:rPr>
              <a:t>z odbiorcą odpadów firmą </a:t>
            </a:r>
            <a:r>
              <a:rPr lang="pl-PL" sz="1500" dirty="0" err="1">
                <a:latin typeface="Aptos" panose="020B0004020202020204" pitchFamily="34" charset="0"/>
              </a:rPr>
              <a:t>PreZero</a:t>
            </a:r>
            <a:r>
              <a:rPr lang="pl-PL" sz="1500" dirty="0">
                <a:latin typeface="Aptos" panose="020B0004020202020204" pitchFamily="34" charset="0"/>
              </a:rPr>
              <a:t> Service Południe Sp. z o.o.</a:t>
            </a: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Zgodnie z harmonogramem już w listopadzie nastąpiło rozpoczęcie rozstawiania pojemników do budynków jednorodzinnych, a od połowy grudnia do budynków wielorodzinnych. 31 grudnia nastąpiło zakończenie realizacji usługi odbioru odpadów przez firmę ALBA.</a:t>
            </a: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12 stycznia firma </a:t>
            </a:r>
            <a:r>
              <a:rPr lang="pl-PL" sz="1500" dirty="0" err="1">
                <a:latin typeface="Aptos" panose="020B0004020202020204" pitchFamily="34" charset="0"/>
              </a:rPr>
              <a:t>PreZero</a:t>
            </a:r>
            <a:r>
              <a:rPr lang="pl-PL" sz="1500" dirty="0">
                <a:latin typeface="Aptos" panose="020B0004020202020204" pitchFamily="34" charset="0"/>
              </a:rPr>
              <a:t> poinformowała o podstawieniu pojemników we wszystkich dzielnicach.</a:t>
            </a:r>
          </a:p>
          <a:p>
            <a:pPr marL="114300" indent="0" algn="just">
              <a:buNone/>
            </a:pPr>
            <a:r>
              <a:rPr lang="pl-PL" sz="1500" dirty="0">
                <a:latin typeface="Aptos" panose="020B0004020202020204" pitchFamily="34" charset="0"/>
              </a:rPr>
              <a:t>Wykonywanie zadań przez obydwa podmioty jest cały czas monitorowane przez zabrzańskich urzędników. </a:t>
            </a:r>
          </a:p>
          <a:p>
            <a:pPr marL="571500" lvl="1" indent="0">
              <a:buNone/>
            </a:pPr>
            <a:endParaRPr lang="pl-PL" sz="1400" b="1" dirty="0">
              <a:latin typeface="Aptos" panose="020B0004020202020204" pitchFamily="34" charset="0"/>
            </a:endParaRPr>
          </a:p>
          <a:p>
            <a:pPr marL="114300" indent="0">
              <a:buNone/>
            </a:pPr>
            <a:r>
              <a:rPr lang="pl-PL" sz="1800" b="1" dirty="0">
                <a:latin typeface="Aptos" panose="020B0004020202020204" pitchFamily="34" charset="0"/>
              </a:rPr>
              <a:t>PORÓWNANIE DZIAŁAŃ</a:t>
            </a:r>
          </a:p>
          <a:p>
            <a:pPr lvl="1"/>
            <a:r>
              <a:rPr lang="pl-PL" sz="1600" dirty="0">
                <a:solidFill>
                  <a:schemeClr val="tx1"/>
                </a:solidFill>
                <a:latin typeface="Aptos" panose="020B0004020202020204" pitchFamily="34" charset="0"/>
              </a:rPr>
              <a:t>Okres rozstawiania pojemników</a:t>
            </a:r>
          </a:p>
          <a:p>
            <a:pPr lvl="2"/>
            <a:r>
              <a:rPr lang="pl-PL" sz="1400" b="1" dirty="0">
                <a:latin typeface="Aptos" panose="020B0004020202020204" pitchFamily="34" charset="0"/>
              </a:rPr>
              <a:t>ALBA - </a:t>
            </a:r>
            <a:r>
              <a:rPr lang="pl-PL" sz="1400" dirty="0">
                <a:latin typeface="Aptos" panose="020B0004020202020204" pitchFamily="34" charset="0"/>
              </a:rPr>
              <a:t>Pojemniki rozstawiane od chwili zawarcia umowy tj. 29.09.2020 r. przez okres dwóch miesięcy (8 tygodni)</a:t>
            </a:r>
          </a:p>
          <a:p>
            <a:pPr lvl="2"/>
            <a:r>
              <a:rPr lang="pl-PL" sz="1400" b="1" dirty="0" err="1">
                <a:latin typeface="Aptos" panose="020B0004020202020204" pitchFamily="34" charset="0"/>
              </a:rPr>
              <a:t>PreZero</a:t>
            </a:r>
            <a:r>
              <a:rPr lang="pl-PL" sz="1400" b="1" dirty="0">
                <a:latin typeface="Aptos" panose="020B0004020202020204" pitchFamily="34" charset="0"/>
              </a:rPr>
              <a:t> - </a:t>
            </a:r>
            <a:r>
              <a:rPr lang="pl-PL" sz="1400" dirty="0">
                <a:latin typeface="Aptos" panose="020B0004020202020204" pitchFamily="34" charset="0"/>
              </a:rPr>
              <a:t>Pojemniki rozstawiane od 27.11.2024 r. – 12.01.2025 r. (6 tygodni)</a:t>
            </a:r>
          </a:p>
          <a:p>
            <a:pPr marL="571500" lvl="1" indent="0">
              <a:buNone/>
            </a:pPr>
            <a:endParaRPr lang="pl-PL" sz="1600" dirty="0">
              <a:latin typeface="Aptos" panose="020B00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pl-PL" sz="1600" dirty="0">
                <a:solidFill>
                  <a:schemeClr val="tx1"/>
                </a:solidFill>
                <a:latin typeface="Aptos" panose="020B0004020202020204" pitchFamily="34" charset="0"/>
              </a:rPr>
              <a:t>Liczba wniesionych interwencji mieszkańców w okresie 6 tygodni </a:t>
            </a:r>
            <a:br>
              <a:rPr lang="pl-PL" sz="16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pl-PL" sz="1600" dirty="0">
                <a:solidFill>
                  <a:schemeClr val="tx1"/>
                </a:solidFill>
                <a:latin typeface="Aptos" panose="020B0004020202020204" pitchFamily="34" charset="0"/>
              </a:rPr>
              <a:t>(tj. 01.10.2020 r. – 12.11.2020 r. oraz 27.11.2024 r. – 8.1.2025 r.)</a:t>
            </a:r>
          </a:p>
          <a:p>
            <a:pPr lvl="2">
              <a:lnSpc>
                <a:spcPct val="110000"/>
              </a:lnSpc>
            </a:pPr>
            <a:r>
              <a:rPr lang="pl-PL" sz="1400" b="1" dirty="0">
                <a:latin typeface="Aptos" panose="020B0004020202020204" pitchFamily="34" charset="0"/>
              </a:rPr>
              <a:t>ALBA - </a:t>
            </a:r>
            <a:r>
              <a:rPr lang="pl-PL" sz="1400" dirty="0">
                <a:latin typeface="Aptos" panose="020B0004020202020204" pitchFamily="34" charset="0"/>
              </a:rPr>
              <a:t>3798 </a:t>
            </a:r>
          </a:p>
          <a:p>
            <a:pPr lvl="2">
              <a:lnSpc>
                <a:spcPct val="110000"/>
              </a:lnSpc>
            </a:pPr>
            <a:r>
              <a:rPr lang="pl-PL" sz="1400" b="1" dirty="0" err="1">
                <a:latin typeface="Aptos" panose="020B0004020202020204" pitchFamily="34" charset="0"/>
              </a:rPr>
              <a:t>PreZero</a:t>
            </a:r>
            <a:r>
              <a:rPr lang="pl-PL" sz="1400" b="1" dirty="0">
                <a:latin typeface="Aptos" panose="020B0004020202020204" pitchFamily="34" charset="0"/>
              </a:rPr>
              <a:t> - </a:t>
            </a:r>
            <a:r>
              <a:rPr lang="pl-PL" sz="1400" dirty="0">
                <a:latin typeface="Aptos" panose="020B0004020202020204" pitchFamily="34" charset="0"/>
              </a:rPr>
              <a:t>1524</a:t>
            </a:r>
          </a:p>
          <a:p>
            <a:pPr lvl="2"/>
            <a:endParaRPr lang="pl-PL" sz="1000" dirty="0">
              <a:solidFill>
                <a:schemeClr val="tx1"/>
              </a:solidFill>
            </a:endParaRPr>
          </a:p>
          <a:p>
            <a:pPr lvl="1"/>
            <a:endParaRPr lang="pl-PL" sz="1000" dirty="0"/>
          </a:p>
          <a:p>
            <a:endParaRPr lang="pl-PL" sz="2300" b="1" dirty="0">
              <a:latin typeface="Aptos" panose="020B0004020202020204" pitchFamily="34" charset="0"/>
            </a:endParaRPr>
          </a:p>
          <a:p>
            <a:pPr marL="571500" lvl="1" indent="0">
              <a:buNone/>
            </a:pPr>
            <a:endParaRPr lang="pl-PL" sz="1900" dirty="0">
              <a:latin typeface="Aptos" panose="020B0004020202020204" pitchFamily="34" charset="0"/>
            </a:endParaRPr>
          </a:p>
          <a:p>
            <a:pPr lvl="0"/>
            <a:endParaRPr lang="pl-PL" sz="2800" dirty="0"/>
          </a:p>
          <a:p>
            <a:pPr lvl="1"/>
            <a:endParaRPr lang="pl-PL" b="1" dirty="0"/>
          </a:p>
          <a:p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E23988-A389-CDD8-3E54-55F53FFFD8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l-PL" smtClean="0"/>
              <a:pPr>
                <a:spcAft>
                  <a:spcPts val="600"/>
                </a:spcAft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65474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9154</TotalTime>
  <Words>2871</Words>
  <Application>Microsoft Office PowerPoint</Application>
  <PresentationFormat>Panoramiczny</PresentationFormat>
  <Paragraphs>161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Wingdings</vt:lpstr>
      <vt:lpstr>1_Motyw pakietu Office</vt:lpstr>
      <vt:lpstr>Sprawozdanie z prac prezydentki miasta Zabrze  w okresie międzysesyjnym od 18 grudnia 2024 roku do 27 stycznia 2025 roku</vt:lpstr>
      <vt:lpstr>WSPARCIE Z BUDŻETU PAŃSTWA W REALIZACJI PROGRAMU POSTĘPOWANIA OSTROŻNOŚCIOWEGO MIASTA ZABRZE</vt:lpstr>
      <vt:lpstr>Podziękowania dla Zabrza z Gminy Krzyżanowice</vt:lpstr>
      <vt:lpstr>Otwarcie Miasta dla Inwestorów</vt:lpstr>
      <vt:lpstr>Kolejne inwestycje w Zabrzu </vt:lpstr>
      <vt:lpstr>Nowe inwestycje i modernizacje w Zabrzu   </vt:lpstr>
      <vt:lpstr>Nowe przedsięwzięcia budowlane w Zabrzu – budowa nowych boisk wielofunkcyjnych</vt:lpstr>
      <vt:lpstr>Nowoczesne carporty z instalacją fotowoltaiczną i magazynem energii powstaną przed kompleksem Aquarius Kopernik  </vt:lpstr>
      <vt:lpstr>Zmiana wykonawcy usługi wywozu odpadów z firmy ALBA  na PreZero Service Południe Sp. z o.o.</vt:lpstr>
      <vt:lpstr>Nowe miejsce funkcjonowania Zabrzańskiego Centrum Rozwoju Przedsiębiorczości</vt:lpstr>
      <vt:lpstr>Nowy komendant zabrzańskiej policji</vt:lpstr>
      <vt:lpstr>   Miasto Zabrze złożyło wniosek o dofinasowanie  w ramach Polsko-Szwajcarskiego Programu Rozwoju Miast  </vt:lpstr>
      <vt:lpstr>15 stycznia 2025 r.  nastąpiło podpisanie umowy o dofinansowanie projektu pn. „Czyste Zabrze - transformacja energetyczna miasta. Budynki mieszkalne.” w ramach Programu Fundusze Europejskie dla Śląskiego 2021-2027 Priorytet FESL.10 „Fundusze europejskie na transformację” Działanie FESL.10.06 „Rozwój energetyki rozproszonej opartej o odnawialne źródła energii” </vt:lpstr>
      <vt:lpstr>Odrestaurowanie zewnętrznej części budynku zabytkowego ratusza przy ul. Tarnopolskiej 80 w Zabrzu - Mikulczycach</vt:lpstr>
      <vt:lpstr>Zabrze docenione wśród miast  Województwa Śląskiego</vt:lpstr>
      <vt:lpstr>Planowana inwestycja mieszkaniowa przy ul. Modrzewiowej  w Zabrzu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Pasak, Pro Media Production Sp. z o.o.</dc:creator>
  <cp:lastModifiedBy>Kamil Orłowski</cp:lastModifiedBy>
  <cp:revision>455</cp:revision>
  <cp:lastPrinted>2025-01-27T09:07:18Z</cp:lastPrinted>
  <dcterms:created xsi:type="dcterms:W3CDTF">2011-06-19T09:55:37Z</dcterms:created>
  <dcterms:modified xsi:type="dcterms:W3CDTF">2025-01-28T13:04:51Z</dcterms:modified>
</cp:coreProperties>
</file>